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5" r:id="rId1"/>
  </p:sldMasterIdLst>
  <p:sldIdLst>
    <p:sldId id="256" r:id="rId2"/>
    <p:sldId id="257" r:id="rId3"/>
    <p:sldId id="259" r:id="rId4"/>
    <p:sldId id="263" r:id="rId5"/>
    <p:sldId id="260" r:id="rId6"/>
    <p:sldId id="258" r:id="rId7"/>
    <p:sldId id="261" r:id="rId8"/>
    <p:sldId id="262"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90" y="7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6811DA-3EBE-404C-A33C-234EB6F416AF}"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79B21-6D39-415E-8ABF-484CD59A36D8}" type="slidenum">
              <a:rPr lang="en-US" smtClean="0"/>
              <a:t>‹#›</a:t>
            </a:fld>
            <a:endParaRPr lang="en-US"/>
          </a:p>
        </p:txBody>
      </p:sp>
    </p:spTree>
    <p:extLst>
      <p:ext uri="{BB962C8B-B14F-4D97-AF65-F5344CB8AC3E}">
        <p14:creationId xmlns:p14="http://schemas.microsoft.com/office/powerpoint/2010/main" val="984524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811DA-3EBE-404C-A33C-234EB6F416AF}"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79B21-6D39-415E-8ABF-484CD59A36D8}" type="slidenum">
              <a:rPr lang="en-US" smtClean="0"/>
              <a:t>‹#›</a:t>
            </a:fld>
            <a:endParaRPr lang="en-US"/>
          </a:p>
        </p:txBody>
      </p:sp>
    </p:spTree>
    <p:extLst>
      <p:ext uri="{BB962C8B-B14F-4D97-AF65-F5344CB8AC3E}">
        <p14:creationId xmlns:p14="http://schemas.microsoft.com/office/powerpoint/2010/main" val="1435472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811DA-3EBE-404C-A33C-234EB6F416AF}"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79B21-6D39-415E-8ABF-484CD59A36D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46239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811DA-3EBE-404C-A33C-234EB6F416AF}"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79B21-6D39-415E-8ABF-484CD59A36D8}" type="slidenum">
              <a:rPr lang="en-US" smtClean="0"/>
              <a:t>‹#›</a:t>
            </a:fld>
            <a:endParaRPr lang="en-US"/>
          </a:p>
        </p:txBody>
      </p:sp>
    </p:spTree>
    <p:extLst>
      <p:ext uri="{BB962C8B-B14F-4D97-AF65-F5344CB8AC3E}">
        <p14:creationId xmlns:p14="http://schemas.microsoft.com/office/powerpoint/2010/main" val="1980713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811DA-3EBE-404C-A33C-234EB6F416AF}"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79B21-6D39-415E-8ABF-484CD59A36D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84465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811DA-3EBE-404C-A33C-234EB6F416AF}"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79B21-6D39-415E-8ABF-484CD59A36D8}" type="slidenum">
              <a:rPr lang="en-US" smtClean="0"/>
              <a:t>‹#›</a:t>
            </a:fld>
            <a:endParaRPr lang="en-US"/>
          </a:p>
        </p:txBody>
      </p:sp>
    </p:spTree>
    <p:extLst>
      <p:ext uri="{BB962C8B-B14F-4D97-AF65-F5344CB8AC3E}">
        <p14:creationId xmlns:p14="http://schemas.microsoft.com/office/powerpoint/2010/main" val="791733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6811DA-3EBE-404C-A33C-234EB6F416AF}"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79B21-6D39-415E-8ABF-484CD59A36D8}" type="slidenum">
              <a:rPr lang="en-US" smtClean="0"/>
              <a:t>‹#›</a:t>
            </a:fld>
            <a:endParaRPr lang="en-US"/>
          </a:p>
        </p:txBody>
      </p:sp>
    </p:spTree>
    <p:extLst>
      <p:ext uri="{BB962C8B-B14F-4D97-AF65-F5344CB8AC3E}">
        <p14:creationId xmlns:p14="http://schemas.microsoft.com/office/powerpoint/2010/main" val="37784117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6811DA-3EBE-404C-A33C-234EB6F416AF}"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79B21-6D39-415E-8ABF-484CD59A36D8}" type="slidenum">
              <a:rPr lang="en-US" smtClean="0"/>
              <a:t>‹#›</a:t>
            </a:fld>
            <a:endParaRPr lang="en-US"/>
          </a:p>
        </p:txBody>
      </p:sp>
    </p:spTree>
    <p:extLst>
      <p:ext uri="{BB962C8B-B14F-4D97-AF65-F5344CB8AC3E}">
        <p14:creationId xmlns:p14="http://schemas.microsoft.com/office/powerpoint/2010/main" val="3224781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6811DA-3EBE-404C-A33C-234EB6F416AF}"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79B21-6D39-415E-8ABF-484CD59A36D8}" type="slidenum">
              <a:rPr lang="en-US" smtClean="0"/>
              <a:t>‹#›</a:t>
            </a:fld>
            <a:endParaRPr lang="en-US"/>
          </a:p>
        </p:txBody>
      </p:sp>
    </p:spTree>
    <p:extLst>
      <p:ext uri="{BB962C8B-B14F-4D97-AF65-F5344CB8AC3E}">
        <p14:creationId xmlns:p14="http://schemas.microsoft.com/office/powerpoint/2010/main" val="2176326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811DA-3EBE-404C-A33C-234EB6F416AF}" type="datetimeFigureOut">
              <a:rPr lang="en-US" smtClean="0"/>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79B21-6D39-415E-8ABF-484CD59A36D8}" type="slidenum">
              <a:rPr lang="en-US" smtClean="0"/>
              <a:t>‹#›</a:t>
            </a:fld>
            <a:endParaRPr lang="en-US"/>
          </a:p>
        </p:txBody>
      </p:sp>
    </p:spTree>
    <p:extLst>
      <p:ext uri="{BB962C8B-B14F-4D97-AF65-F5344CB8AC3E}">
        <p14:creationId xmlns:p14="http://schemas.microsoft.com/office/powerpoint/2010/main" val="2044043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6811DA-3EBE-404C-A33C-234EB6F416AF}" type="datetimeFigureOut">
              <a:rPr lang="en-US" smtClean="0"/>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79B21-6D39-415E-8ABF-484CD59A36D8}" type="slidenum">
              <a:rPr lang="en-US" smtClean="0"/>
              <a:t>‹#›</a:t>
            </a:fld>
            <a:endParaRPr lang="en-US"/>
          </a:p>
        </p:txBody>
      </p:sp>
    </p:spTree>
    <p:extLst>
      <p:ext uri="{BB962C8B-B14F-4D97-AF65-F5344CB8AC3E}">
        <p14:creationId xmlns:p14="http://schemas.microsoft.com/office/powerpoint/2010/main" val="1394295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6811DA-3EBE-404C-A33C-234EB6F416AF}" type="datetimeFigureOut">
              <a:rPr lang="en-US" smtClean="0"/>
              <a:t>12/3/2014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779B21-6D39-415E-8ABF-484CD59A36D8}" type="slidenum">
              <a:rPr lang="en-US" smtClean="0"/>
              <a:t>‹#›</a:t>
            </a:fld>
            <a:endParaRPr lang="en-US"/>
          </a:p>
        </p:txBody>
      </p:sp>
    </p:spTree>
    <p:extLst>
      <p:ext uri="{BB962C8B-B14F-4D97-AF65-F5344CB8AC3E}">
        <p14:creationId xmlns:p14="http://schemas.microsoft.com/office/powerpoint/2010/main" val="280284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6811DA-3EBE-404C-A33C-234EB6F416AF}" type="datetimeFigureOut">
              <a:rPr lang="en-US" smtClean="0"/>
              <a:t>12/3/2014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779B21-6D39-415E-8ABF-484CD59A36D8}" type="slidenum">
              <a:rPr lang="en-US" smtClean="0"/>
              <a:t>‹#›</a:t>
            </a:fld>
            <a:endParaRPr lang="en-US"/>
          </a:p>
        </p:txBody>
      </p:sp>
    </p:spTree>
    <p:extLst>
      <p:ext uri="{BB962C8B-B14F-4D97-AF65-F5344CB8AC3E}">
        <p14:creationId xmlns:p14="http://schemas.microsoft.com/office/powerpoint/2010/main" val="3291136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6811DA-3EBE-404C-A33C-234EB6F416AF}" type="datetimeFigureOut">
              <a:rPr lang="en-US" smtClean="0"/>
              <a:t>12/3/2014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779B21-6D39-415E-8ABF-484CD59A36D8}" type="slidenum">
              <a:rPr lang="en-US" smtClean="0"/>
              <a:t>‹#›</a:t>
            </a:fld>
            <a:endParaRPr lang="en-US"/>
          </a:p>
        </p:txBody>
      </p:sp>
    </p:spTree>
    <p:extLst>
      <p:ext uri="{BB962C8B-B14F-4D97-AF65-F5344CB8AC3E}">
        <p14:creationId xmlns:p14="http://schemas.microsoft.com/office/powerpoint/2010/main" val="698774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6811DA-3EBE-404C-A33C-234EB6F416AF}" type="datetimeFigureOut">
              <a:rPr lang="en-US" smtClean="0"/>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79B21-6D39-415E-8ABF-484CD59A36D8}" type="slidenum">
              <a:rPr lang="en-US" smtClean="0"/>
              <a:t>‹#›</a:t>
            </a:fld>
            <a:endParaRPr lang="en-US"/>
          </a:p>
        </p:txBody>
      </p:sp>
    </p:spTree>
    <p:extLst>
      <p:ext uri="{BB962C8B-B14F-4D97-AF65-F5344CB8AC3E}">
        <p14:creationId xmlns:p14="http://schemas.microsoft.com/office/powerpoint/2010/main" val="3580174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6811DA-3EBE-404C-A33C-234EB6F416AF}" type="datetimeFigureOut">
              <a:rPr lang="en-US" smtClean="0"/>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79B21-6D39-415E-8ABF-484CD59A36D8}" type="slidenum">
              <a:rPr lang="en-US" smtClean="0"/>
              <a:t>‹#›</a:t>
            </a:fld>
            <a:endParaRPr lang="en-US"/>
          </a:p>
        </p:txBody>
      </p:sp>
    </p:spTree>
    <p:extLst>
      <p:ext uri="{BB962C8B-B14F-4D97-AF65-F5344CB8AC3E}">
        <p14:creationId xmlns:p14="http://schemas.microsoft.com/office/powerpoint/2010/main" val="4217316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A6811DA-3EBE-404C-A33C-234EB6F416AF}" type="datetimeFigureOut">
              <a:rPr lang="en-US" smtClean="0"/>
              <a:t>12/3/2014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4779B21-6D39-415E-8ABF-484CD59A36D8}" type="slidenum">
              <a:rPr lang="en-US" smtClean="0"/>
              <a:t>‹#›</a:t>
            </a:fld>
            <a:endParaRPr lang="en-US"/>
          </a:p>
        </p:txBody>
      </p:sp>
    </p:spTree>
    <p:extLst>
      <p:ext uri="{BB962C8B-B14F-4D97-AF65-F5344CB8AC3E}">
        <p14:creationId xmlns:p14="http://schemas.microsoft.com/office/powerpoint/2010/main" val="194305106"/>
      </p:ext>
    </p:extLst>
  </p:cSld>
  <p:clrMap bg1="dk1" tx1="lt1" bg2="dk2" tx2="lt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 id="2147483810" r:id="rId15"/>
    <p:sldLayoutId id="21474838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tbQaayDj9eI"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6330" y="3358335"/>
            <a:ext cx="7766936" cy="1646302"/>
          </a:xfrm>
        </p:spPr>
        <p:txBody>
          <a:bodyPr/>
          <a:lstStyle/>
          <a:p>
            <a:pPr algn="ctr"/>
            <a:r>
              <a:rPr lang="en-US" u="sng" dirty="0" smtClean="0">
                <a:solidFill>
                  <a:srgbClr val="92D050"/>
                </a:solidFill>
              </a:rPr>
              <a:t>How weather affects people</a:t>
            </a:r>
            <a:endParaRPr lang="en-US" u="sng" dirty="0">
              <a:solidFill>
                <a:srgbClr val="92D050"/>
              </a:solidFill>
            </a:endParaRPr>
          </a:p>
        </p:txBody>
      </p:sp>
      <p:sp>
        <p:nvSpPr>
          <p:cNvPr id="3" name="Subtitle 2"/>
          <p:cNvSpPr>
            <a:spLocks noGrp="1"/>
          </p:cNvSpPr>
          <p:nvPr>
            <p:ph type="subTitle" idx="1"/>
          </p:nvPr>
        </p:nvSpPr>
        <p:spPr>
          <a:xfrm>
            <a:off x="4099955" y="6044427"/>
            <a:ext cx="7766936" cy="1096899"/>
          </a:xfrm>
        </p:spPr>
        <p:txBody>
          <a:bodyPr/>
          <a:lstStyle/>
          <a:p>
            <a:r>
              <a:rPr lang="en-US" dirty="0" smtClean="0"/>
              <a:t>By: Emina Mehmedovic met 1010 </a:t>
            </a:r>
            <a:endParaRPr lang="en-US" dirty="0"/>
          </a:p>
        </p:txBody>
      </p:sp>
      <p:pic>
        <p:nvPicPr>
          <p:cNvPr id="4" name="Picture 3"/>
          <p:cNvPicPr>
            <a:picLocks noChangeAspect="1"/>
          </p:cNvPicPr>
          <p:nvPr/>
        </p:nvPicPr>
        <p:blipFill>
          <a:blip r:embed="rId2"/>
          <a:stretch>
            <a:fillRect/>
          </a:stretch>
        </p:blipFill>
        <p:spPr>
          <a:xfrm>
            <a:off x="2100766" y="647505"/>
            <a:ext cx="6578064" cy="2383794"/>
          </a:xfrm>
          <a:prstGeom prst="rect">
            <a:avLst/>
          </a:prstGeom>
        </p:spPr>
      </p:pic>
    </p:spTree>
    <p:extLst>
      <p:ext uri="{BB962C8B-B14F-4D97-AF65-F5344CB8AC3E}">
        <p14:creationId xmlns:p14="http://schemas.microsoft.com/office/powerpoint/2010/main" val="34432287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21403"/>
            <a:ext cx="8596668" cy="1320800"/>
          </a:xfrm>
        </p:spPr>
        <p:txBody>
          <a:bodyPr/>
          <a:lstStyle/>
          <a:p>
            <a:pPr algn="ctr"/>
            <a:r>
              <a:rPr lang="en-US" b="1" u="sng" dirty="0" smtClean="0">
                <a:solidFill>
                  <a:srgbClr val="92D050"/>
                </a:solidFill>
              </a:rPr>
              <a:t>Chart of where SAD hits the most: </a:t>
            </a:r>
            <a:endParaRPr lang="en-US" b="1" u="sng" dirty="0">
              <a:solidFill>
                <a:srgbClr val="92D050"/>
              </a:solidFill>
            </a:endParaRPr>
          </a:p>
        </p:txBody>
      </p:sp>
      <p:pic>
        <p:nvPicPr>
          <p:cNvPr id="8" name="Content Placeholder 7"/>
          <p:cNvPicPr>
            <a:picLocks noGrp="1" noChangeAspect="1"/>
          </p:cNvPicPr>
          <p:nvPr>
            <p:ph idx="1"/>
          </p:nvPr>
        </p:nvPicPr>
        <p:blipFill>
          <a:blip r:embed="rId2"/>
          <a:stretch>
            <a:fillRect/>
          </a:stretch>
        </p:blipFill>
        <p:spPr>
          <a:xfrm>
            <a:off x="538618" y="1278948"/>
            <a:ext cx="10371551" cy="4207452"/>
          </a:xfrm>
          <a:prstGeom prst="rect">
            <a:avLst/>
          </a:prstGeom>
        </p:spPr>
      </p:pic>
      <p:sp>
        <p:nvSpPr>
          <p:cNvPr id="9" name="TextBox 8"/>
          <p:cNvSpPr txBox="1"/>
          <p:nvPr/>
        </p:nvSpPr>
        <p:spPr>
          <a:xfrm>
            <a:off x="538618" y="5699342"/>
            <a:ext cx="10960275" cy="646331"/>
          </a:xfrm>
          <a:prstGeom prst="rect">
            <a:avLst/>
          </a:prstGeom>
          <a:noFill/>
        </p:spPr>
        <p:txBody>
          <a:bodyPr wrap="square" rtlCol="0">
            <a:spAutoFit/>
          </a:bodyPr>
          <a:lstStyle/>
          <a:p>
            <a:r>
              <a:rPr lang="en-US" dirty="0" smtClean="0"/>
              <a:t>The sunny yellow is used to show that SAD doesn’t even existed there. The dark yellow is used to show those are the places where winter depression hits the most. It increases to 10% in Alaska. (2005)</a:t>
            </a:r>
            <a:endParaRPr lang="en-US" dirty="0"/>
          </a:p>
        </p:txBody>
      </p:sp>
    </p:spTree>
    <p:extLst>
      <p:ext uri="{BB962C8B-B14F-4D97-AF65-F5344CB8AC3E}">
        <p14:creationId xmlns:p14="http://schemas.microsoft.com/office/powerpoint/2010/main" val="9480480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anim calcmode="lin" valueType="num">
                                      <p:cBhvr>
                                        <p:cTn id="19" dur="1000" fill="hold"/>
                                        <p:tgtEl>
                                          <p:spTgt spid="9"/>
                                        </p:tgtEl>
                                        <p:attrNameLst>
                                          <p:attrName>ppt_x</p:attrName>
                                        </p:attrNameLst>
                                      </p:cBhvr>
                                      <p:tavLst>
                                        <p:tav tm="0">
                                          <p:val>
                                            <p:strVal val="#ppt_x"/>
                                          </p:val>
                                        </p:tav>
                                        <p:tav tm="100000">
                                          <p:val>
                                            <p:strVal val="#ppt_x"/>
                                          </p:val>
                                        </p:tav>
                                      </p:tavLst>
                                    </p:anim>
                                    <p:anim calcmode="lin" valueType="num">
                                      <p:cBhvr>
                                        <p:cTn id="2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solidFill>
                  <a:srgbClr val="92D050"/>
                </a:solidFill>
              </a:rPr>
              <a:t>A Seasonal Affective Disorder Documentary in Britain </a:t>
            </a:r>
            <a:endParaRPr lang="en-US" u="sng" dirty="0">
              <a:solidFill>
                <a:srgbClr val="92D050"/>
              </a:solidFill>
            </a:endParaRPr>
          </a:p>
        </p:txBody>
      </p:sp>
      <p:sp>
        <p:nvSpPr>
          <p:cNvPr id="3" name="Content Placeholder 2"/>
          <p:cNvSpPr>
            <a:spLocks noGrp="1"/>
          </p:cNvSpPr>
          <p:nvPr>
            <p:ph idx="1"/>
          </p:nvPr>
        </p:nvSpPr>
        <p:spPr/>
        <p:txBody>
          <a:bodyPr/>
          <a:lstStyle/>
          <a:p>
            <a:r>
              <a:rPr lang="en-US" dirty="0" smtClean="0">
                <a:hlinkClick r:id="rId2"/>
              </a:rPr>
              <a:t>https://www.youtube.com/watch?v=tbQaayDj9eI</a:t>
            </a:r>
            <a:endParaRPr lang="en-US" dirty="0"/>
          </a:p>
        </p:txBody>
      </p:sp>
    </p:spTree>
    <p:extLst>
      <p:ext uri="{BB962C8B-B14F-4D97-AF65-F5344CB8AC3E}">
        <p14:creationId xmlns:p14="http://schemas.microsoft.com/office/powerpoint/2010/main" val="145574885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solidFill>
                  <a:srgbClr val="92D050"/>
                </a:solidFill>
              </a:rPr>
              <a:t>Conclusion: </a:t>
            </a:r>
            <a:endParaRPr lang="en-US" u="sng" dirty="0">
              <a:solidFill>
                <a:srgbClr val="92D050"/>
              </a:solidFill>
            </a:endParaRPr>
          </a:p>
        </p:txBody>
      </p:sp>
      <p:sp>
        <p:nvSpPr>
          <p:cNvPr id="3" name="Content Placeholder 2"/>
          <p:cNvSpPr>
            <a:spLocks noGrp="1"/>
          </p:cNvSpPr>
          <p:nvPr>
            <p:ph idx="1"/>
          </p:nvPr>
        </p:nvSpPr>
        <p:spPr/>
        <p:txBody>
          <a:bodyPr/>
          <a:lstStyle/>
          <a:p>
            <a:r>
              <a:rPr lang="en-US" dirty="0" smtClean="0"/>
              <a:t>In conclusion, weather can affect people’s moods depending on where they live, how much sunlight </a:t>
            </a:r>
            <a:r>
              <a:rPr lang="en-US" dirty="0" smtClean="0"/>
              <a:t>there is, and what the weather is like everyday. Also, our internal clocks get disoriented and this psychologically affects our emotions. </a:t>
            </a:r>
          </a:p>
        </p:txBody>
      </p:sp>
    </p:spTree>
    <p:extLst>
      <p:ext uri="{BB962C8B-B14F-4D97-AF65-F5344CB8AC3E}">
        <p14:creationId xmlns:p14="http://schemas.microsoft.com/office/powerpoint/2010/main" val="367031371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solidFill>
                  <a:srgbClr val="92D050"/>
                </a:solidFill>
              </a:rPr>
              <a:t>Work cited:</a:t>
            </a:r>
            <a:endParaRPr lang="en-US" u="sng" dirty="0">
              <a:solidFill>
                <a:srgbClr val="92D050"/>
              </a:solidFill>
            </a:endParaRPr>
          </a:p>
        </p:txBody>
      </p:sp>
      <p:sp>
        <p:nvSpPr>
          <p:cNvPr id="3" name="Content Placeholder 2"/>
          <p:cNvSpPr>
            <a:spLocks noGrp="1"/>
          </p:cNvSpPr>
          <p:nvPr>
            <p:ph idx="1"/>
          </p:nvPr>
        </p:nvSpPr>
        <p:spPr/>
        <p:txBody>
          <a:bodyPr/>
          <a:lstStyle/>
          <a:p>
            <a:r>
              <a:rPr lang="en-US" dirty="0"/>
              <a:t>M. </a:t>
            </a:r>
            <a:r>
              <a:rPr lang="en-US" dirty="0" err="1"/>
              <a:t>Grohol</a:t>
            </a:r>
            <a:r>
              <a:rPr lang="en-US" dirty="0"/>
              <a:t>, John. "Psych Central - Treatment for Seasonal Affective Disorder (SAD)." &lt;</a:t>
            </a:r>
            <a:r>
              <a:rPr lang="en-US" dirty="0" err="1"/>
              <a:t>i</a:t>
            </a:r>
            <a:r>
              <a:rPr lang="en-US" dirty="0"/>
              <a:t>&gt;Psych Central - Treatment for Seasonal Affective Disorder (SAD)&lt;/</a:t>
            </a:r>
            <a:r>
              <a:rPr lang="en-US" dirty="0" err="1"/>
              <a:t>i</a:t>
            </a:r>
            <a:r>
              <a:rPr lang="en-US" dirty="0"/>
              <a:t>&gt;. Web. 19 Nov. 2014. &amp;</a:t>
            </a:r>
            <a:r>
              <a:rPr lang="en-US" dirty="0" err="1"/>
              <a:t>lt;http</a:t>
            </a:r>
            <a:r>
              <a:rPr lang="en-US" dirty="0"/>
              <a:t>://psychcentral.com/library/</a:t>
            </a:r>
            <a:r>
              <a:rPr lang="en-US" dirty="0" err="1"/>
              <a:t>seasonal_affective_treatment.htm&amp;gt</a:t>
            </a:r>
            <a:r>
              <a:rPr lang="en-US" dirty="0"/>
              <a:t>;.</a:t>
            </a:r>
          </a:p>
          <a:p>
            <a:r>
              <a:rPr lang="en-US" dirty="0" smtClean="0"/>
              <a:t>"</a:t>
            </a:r>
            <a:r>
              <a:rPr lang="en-US" dirty="0"/>
              <a:t>NIH News in Health." &lt;</a:t>
            </a:r>
            <a:r>
              <a:rPr lang="en-US" dirty="0" err="1"/>
              <a:t>i</a:t>
            </a:r>
            <a:r>
              <a:rPr lang="en-US" dirty="0"/>
              <a:t>&gt;NIH News in Health RSS&lt;/</a:t>
            </a:r>
            <a:r>
              <a:rPr lang="en-US" dirty="0" err="1"/>
              <a:t>i</a:t>
            </a:r>
            <a:r>
              <a:rPr lang="en-US" dirty="0"/>
              <a:t>&gt;. Web. 24 Nov. 2014. &amp;</a:t>
            </a:r>
            <a:r>
              <a:rPr lang="en-US" dirty="0" err="1"/>
              <a:t>lt;http</a:t>
            </a:r>
            <a:r>
              <a:rPr lang="en-US" dirty="0"/>
              <a:t>://newsinhealth.nih.gov/issue/Jan2013/Feature1&amp;gt</a:t>
            </a:r>
            <a:r>
              <a:rPr lang="en-US" dirty="0" smtClean="0"/>
              <a:t>;.</a:t>
            </a:r>
          </a:p>
          <a:p>
            <a:r>
              <a:rPr lang="en-US" dirty="0" smtClean="0"/>
              <a:t>"</a:t>
            </a:r>
            <a:r>
              <a:rPr lang="en-US" dirty="0"/>
              <a:t>Seasonal Affective Disorder (SAD)." &lt;</a:t>
            </a:r>
            <a:r>
              <a:rPr lang="en-US" dirty="0" err="1"/>
              <a:t>i</a:t>
            </a:r>
            <a:r>
              <a:rPr lang="en-US" dirty="0"/>
              <a:t>&gt;Definition&lt;/</a:t>
            </a:r>
            <a:r>
              <a:rPr lang="en-US" dirty="0" err="1"/>
              <a:t>i</a:t>
            </a:r>
            <a:r>
              <a:rPr lang="en-US" dirty="0"/>
              <a:t>&gt;. Web. </a:t>
            </a:r>
            <a:r>
              <a:rPr lang="en-US" dirty="0" smtClean="0"/>
              <a:t>25 Nov. </a:t>
            </a:r>
            <a:r>
              <a:rPr lang="en-US" dirty="0"/>
              <a:t>2014. &amp;</a:t>
            </a:r>
            <a:r>
              <a:rPr lang="en-US" dirty="0" err="1"/>
              <a:t>lt;http</a:t>
            </a:r>
            <a:r>
              <a:rPr lang="en-US" dirty="0"/>
              <a:t>://www.mayoclinic.org/diseases-conditions/seasonal-affective-disorder/basics/definition/con-20021047&amp;gt</a:t>
            </a:r>
            <a:r>
              <a:rPr lang="en-US" dirty="0" smtClean="0"/>
              <a:t>;.</a:t>
            </a:r>
          </a:p>
          <a:p>
            <a:r>
              <a:rPr lang="en-US" dirty="0"/>
              <a:t>"Seasonal Affective Disorder." &lt;</a:t>
            </a:r>
            <a:r>
              <a:rPr lang="en-US" dirty="0" err="1"/>
              <a:t>i</a:t>
            </a:r>
            <a:r>
              <a:rPr lang="en-US" dirty="0"/>
              <a:t>&gt;Home&lt;/</a:t>
            </a:r>
            <a:r>
              <a:rPr lang="en-US" dirty="0" err="1"/>
              <a:t>i</a:t>
            </a:r>
            <a:r>
              <a:rPr lang="en-US" dirty="0"/>
              <a:t>&gt;. Web. 26 Nov. 2014. &amp;</a:t>
            </a:r>
            <a:r>
              <a:rPr lang="en-US" dirty="0" err="1"/>
              <a:t>lt;http</a:t>
            </a:r>
            <a:r>
              <a:rPr lang="en-US" dirty="0"/>
              <a:t>://www.psychiatry.org/seasonal-affective-disorder&amp;gt</a:t>
            </a:r>
            <a:r>
              <a:rPr lang="en-US" dirty="0" smtClean="0"/>
              <a:t>;.</a:t>
            </a:r>
          </a:p>
          <a:p>
            <a:pPr marL="0" indent="0">
              <a:buNone/>
            </a:pPr>
            <a:endParaRPr lang="en-US" dirty="0"/>
          </a:p>
        </p:txBody>
      </p:sp>
    </p:spTree>
    <p:extLst>
      <p:ext uri="{BB962C8B-B14F-4D97-AF65-F5344CB8AC3E}">
        <p14:creationId xmlns:p14="http://schemas.microsoft.com/office/powerpoint/2010/main" val="23011696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59287"/>
            <a:ext cx="8596668" cy="1320800"/>
          </a:xfrm>
        </p:spPr>
        <p:txBody>
          <a:bodyPr/>
          <a:lstStyle/>
          <a:p>
            <a:pPr algn="ctr"/>
            <a:r>
              <a:rPr lang="en-US" u="sng" dirty="0" smtClean="0">
                <a:solidFill>
                  <a:srgbClr val="92D050"/>
                </a:solidFill>
              </a:rPr>
              <a:t>What happens to a persons mood?</a:t>
            </a:r>
            <a:endParaRPr lang="en-US" u="sng" dirty="0">
              <a:solidFill>
                <a:srgbClr val="92D050"/>
              </a:solidFill>
            </a:endParaRPr>
          </a:p>
        </p:txBody>
      </p:sp>
      <p:sp>
        <p:nvSpPr>
          <p:cNvPr id="3" name="Content Placeholder 2"/>
          <p:cNvSpPr>
            <a:spLocks noGrp="1"/>
          </p:cNvSpPr>
          <p:nvPr>
            <p:ph idx="1"/>
          </p:nvPr>
        </p:nvSpPr>
        <p:spPr>
          <a:noFill/>
        </p:spPr>
        <p:txBody>
          <a:bodyPr>
            <a:normAutofit/>
          </a:bodyPr>
          <a:lstStyle/>
          <a:p>
            <a:pPr>
              <a:buClr>
                <a:srgbClr val="FF0000"/>
              </a:buClr>
              <a:buFont typeface="Wingdings" panose="05000000000000000000" pitchFamily="2" charset="2"/>
              <a:buChar char="v"/>
            </a:pPr>
            <a:r>
              <a:rPr lang="en-US" dirty="0" smtClean="0"/>
              <a:t>When the weather changes and it rains; people tend to be more aggressive. </a:t>
            </a:r>
          </a:p>
          <a:p>
            <a:pPr>
              <a:buClr>
                <a:srgbClr val="FF0000"/>
              </a:buClr>
              <a:buFont typeface="Wingdings" panose="05000000000000000000" pitchFamily="2" charset="2"/>
              <a:buChar char="v"/>
            </a:pPr>
            <a:r>
              <a:rPr lang="en-US" dirty="0" smtClean="0"/>
              <a:t>As temperature rises human aggression also rises. </a:t>
            </a:r>
          </a:p>
          <a:p>
            <a:pPr>
              <a:buClr>
                <a:srgbClr val="FF0000"/>
              </a:buClr>
              <a:buFont typeface="Wingdings" panose="05000000000000000000" pitchFamily="2" charset="2"/>
              <a:buChar char="v"/>
            </a:pPr>
            <a:r>
              <a:rPr lang="en-US" dirty="0" smtClean="0"/>
              <a:t>When there is more sunlight people tend to be in a happier mood vs. when the day is gloomy. </a:t>
            </a:r>
          </a:p>
          <a:p>
            <a:pPr>
              <a:buClr>
                <a:srgbClr val="FF0000"/>
              </a:buClr>
              <a:buFont typeface="Wingdings" panose="05000000000000000000" pitchFamily="2" charset="2"/>
              <a:buChar char="v"/>
            </a:pPr>
            <a:endParaRPr lang="en-US" dirty="0" smtClean="0"/>
          </a:p>
          <a:p>
            <a:pPr>
              <a:buClr>
                <a:srgbClr val="FF0000"/>
              </a:buClr>
              <a:buFont typeface="Wingdings" panose="05000000000000000000" pitchFamily="2" charset="2"/>
              <a:buChar char="v"/>
            </a:pPr>
            <a:endParaRPr lang="en-US" sz="1600" dirty="0" smtClean="0"/>
          </a:p>
        </p:txBody>
      </p:sp>
    </p:spTree>
    <p:extLst>
      <p:ext uri="{BB962C8B-B14F-4D97-AF65-F5344CB8AC3E}">
        <p14:creationId xmlns:p14="http://schemas.microsoft.com/office/powerpoint/2010/main" val="145447565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32" presetClass="emph" presetSubtype="0" fill="hold" grpId="0" nodeType="clickEffect">
                                  <p:stCondLst>
                                    <p:cond delay="0"/>
                                  </p:stCondLst>
                                  <p:childTnLst>
                                    <p:animRot by="120000">
                                      <p:cBhvr>
                                        <p:cTn id="60" dur="100" fill="hold">
                                          <p:stCondLst>
                                            <p:cond delay="0"/>
                                          </p:stCondLst>
                                        </p:cTn>
                                        <p:tgtEl>
                                          <p:spTgt spid="2"/>
                                        </p:tgtEl>
                                        <p:attrNameLst>
                                          <p:attrName>r</p:attrName>
                                        </p:attrNameLst>
                                      </p:cBhvr>
                                    </p:animRot>
                                    <p:animRot by="-240000">
                                      <p:cBhvr>
                                        <p:cTn id="61" dur="200" fill="hold">
                                          <p:stCondLst>
                                            <p:cond delay="200"/>
                                          </p:stCondLst>
                                        </p:cTn>
                                        <p:tgtEl>
                                          <p:spTgt spid="2"/>
                                        </p:tgtEl>
                                        <p:attrNameLst>
                                          <p:attrName>r</p:attrName>
                                        </p:attrNameLst>
                                      </p:cBhvr>
                                    </p:animRot>
                                    <p:animRot by="240000">
                                      <p:cBhvr>
                                        <p:cTn id="62" dur="200" fill="hold">
                                          <p:stCondLst>
                                            <p:cond delay="400"/>
                                          </p:stCondLst>
                                        </p:cTn>
                                        <p:tgtEl>
                                          <p:spTgt spid="2"/>
                                        </p:tgtEl>
                                        <p:attrNameLst>
                                          <p:attrName>r</p:attrName>
                                        </p:attrNameLst>
                                      </p:cBhvr>
                                    </p:animRot>
                                    <p:animRot by="-240000">
                                      <p:cBhvr>
                                        <p:cTn id="63" dur="200" fill="hold">
                                          <p:stCondLst>
                                            <p:cond delay="600"/>
                                          </p:stCondLst>
                                        </p:cTn>
                                        <p:tgtEl>
                                          <p:spTgt spid="2"/>
                                        </p:tgtEl>
                                        <p:attrNameLst>
                                          <p:attrName>r</p:attrName>
                                        </p:attrNameLst>
                                      </p:cBhvr>
                                    </p:animRot>
                                    <p:animRot by="120000">
                                      <p:cBhvr>
                                        <p:cTn id="64" dur="200" fill="hold">
                                          <p:stCondLst>
                                            <p:cond delay="80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92D050"/>
                </a:solidFill>
              </a:rPr>
              <a:t> </a:t>
            </a:r>
            <a:r>
              <a:rPr lang="en-US" u="sng" dirty="0" smtClean="0">
                <a:solidFill>
                  <a:srgbClr val="92D050"/>
                </a:solidFill>
              </a:rPr>
              <a:t>What is Seasonal Affective Disorder (SAD)? </a:t>
            </a:r>
            <a:endParaRPr lang="en-US" u="sng" dirty="0">
              <a:solidFill>
                <a:srgbClr val="92D050"/>
              </a:solidFill>
            </a:endParaRPr>
          </a:p>
        </p:txBody>
      </p:sp>
      <p:sp>
        <p:nvSpPr>
          <p:cNvPr id="3" name="Content Placeholder 2"/>
          <p:cNvSpPr>
            <a:spLocks noGrp="1"/>
          </p:cNvSpPr>
          <p:nvPr>
            <p:ph idx="1"/>
          </p:nvPr>
        </p:nvSpPr>
        <p:spPr>
          <a:xfrm>
            <a:off x="940381" y="2135537"/>
            <a:ext cx="8596668" cy="3880773"/>
          </a:xfrm>
        </p:spPr>
        <p:txBody>
          <a:bodyPr/>
          <a:lstStyle/>
          <a:p>
            <a:r>
              <a:rPr lang="en-US" dirty="0" smtClean="0"/>
              <a:t>Seasonal affective disorder is a type of depression which begins in fall and through winter.</a:t>
            </a:r>
          </a:p>
          <a:p>
            <a:r>
              <a:rPr lang="en-US" dirty="0" smtClean="0"/>
              <a:t>SAD has symptoms like: feeling  depression nearly everyday, low energy, weight gain, lost of interest, difficulty with remembering details and making decisions, changes in weight, thoughts of suicide and death.  </a:t>
            </a:r>
          </a:p>
          <a:p>
            <a:r>
              <a:rPr lang="en-US" dirty="0" smtClean="0"/>
              <a:t>SAD usually goes away when spring and summer rolls around.</a:t>
            </a:r>
          </a:p>
          <a:p>
            <a:r>
              <a:rPr lang="en-US" dirty="0" smtClean="0"/>
              <a:t>Women suffer from SAD up to 3X more than men.</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2726857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solidFill>
                  <a:srgbClr val="92D050"/>
                </a:solidFill>
              </a:rPr>
              <a:t>Risk factors of SAD:</a:t>
            </a:r>
            <a:endParaRPr lang="en-US" u="sng" dirty="0">
              <a:solidFill>
                <a:srgbClr val="92D050"/>
              </a:solidFill>
            </a:endParaRPr>
          </a:p>
        </p:txBody>
      </p:sp>
      <p:sp>
        <p:nvSpPr>
          <p:cNvPr id="3" name="Content Placeholder 2"/>
          <p:cNvSpPr>
            <a:spLocks noGrp="1"/>
          </p:cNvSpPr>
          <p:nvPr>
            <p:ph idx="1"/>
          </p:nvPr>
        </p:nvSpPr>
        <p:spPr/>
        <p:txBody>
          <a:bodyPr/>
          <a:lstStyle/>
          <a:p>
            <a:r>
              <a:rPr lang="en-US" dirty="0" smtClean="0"/>
              <a:t>Being female. </a:t>
            </a:r>
          </a:p>
          <a:p>
            <a:r>
              <a:rPr lang="en-US" dirty="0" smtClean="0"/>
              <a:t>People of young age have a higher risk of winter SAD.</a:t>
            </a:r>
          </a:p>
          <a:p>
            <a:r>
              <a:rPr lang="en-US" dirty="0" smtClean="0"/>
              <a:t>Living far away from the equator.</a:t>
            </a:r>
          </a:p>
          <a:p>
            <a:r>
              <a:rPr lang="en-US" dirty="0" smtClean="0"/>
              <a:t>Less sunlight.</a:t>
            </a:r>
          </a:p>
          <a:p>
            <a:r>
              <a:rPr lang="en-US" dirty="0" smtClean="0"/>
              <a:t>Longer days.</a:t>
            </a:r>
            <a:endParaRPr lang="en-US" dirty="0"/>
          </a:p>
        </p:txBody>
      </p:sp>
    </p:spTree>
    <p:extLst>
      <p:ext uri="{BB962C8B-B14F-4D97-AF65-F5344CB8AC3E}">
        <p14:creationId xmlns:p14="http://schemas.microsoft.com/office/powerpoint/2010/main" val="67398543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80">
                                          <p:stCondLst>
                                            <p:cond delay="0"/>
                                          </p:stCondLst>
                                        </p:cTn>
                                        <p:tgtEl>
                                          <p:spTgt spid="3">
                                            <p:txEl>
                                              <p:pRg st="1" end="1"/>
                                            </p:txEl>
                                          </p:spTgt>
                                        </p:tgtEl>
                                      </p:cBhvr>
                                    </p:animEffect>
                                    <p:anim calcmode="lin" valueType="num">
                                      <p:cBhvr>
                                        <p:cTn id="3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1" end="1"/>
                                            </p:txEl>
                                          </p:spTgt>
                                        </p:tgtEl>
                                      </p:cBhvr>
                                      <p:to x="100000" y="60000"/>
                                    </p:animScale>
                                    <p:animScale>
                                      <p:cBhvr>
                                        <p:cTn id="39" dur="166" decel="50000">
                                          <p:stCondLst>
                                            <p:cond delay="676"/>
                                          </p:stCondLst>
                                        </p:cTn>
                                        <p:tgtEl>
                                          <p:spTgt spid="3">
                                            <p:txEl>
                                              <p:pRg st="1" end="1"/>
                                            </p:txEl>
                                          </p:spTgt>
                                        </p:tgtEl>
                                      </p:cBhvr>
                                      <p:to x="100000" y="100000"/>
                                    </p:animScale>
                                    <p:animScale>
                                      <p:cBhvr>
                                        <p:cTn id="40" dur="26">
                                          <p:stCondLst>
                                            <p:cond delay="1312"/>
                                          </p:stCondLst>
                                        </p:cTn>
                                        <p:tgtEl>
                                          <p:spTgt spid="3">
                                            <p:txEl>
                                              <p:pRg st="1" end="1"/>
                                            </p:txEl>
                                          </p:spTgt>
                                        </p:tgtEl>
                                      </p:cBhvr>
                                      <p:to x="100000" y="80000"/>
                                    </p:animScale>
                                    <p:animScale>
                                      <p:cBhvr>
                                        <p:cTn id="41" dur="166" decel="50000">
                                          <p:stCondLst>
                                            <p:cond delay="1338"/>
                                          </p:stCondLst>
                                        </p:cTn>
                                        <p:tgtEl>
                                          <p:spTgt spid="3">
                                            <p:txEl>
                                              <p:pRg st="1" end="1"/>
                                            </p:txEl>
                                          </p:spTgt>
                                        </p:tgtEl>
                                      </p:cBhvr>
                                      <p:to x="100000" y="100000"/>
                                    </p:animScale>
                                    <p:animScale>
                                      <p:cBhvr>
                                        <p:cTn id="42" dur="26">
                                          <p:stCondLst>
                                            <p:cond delay="1642"/>
                                          </p:stCondLst>
                                        </p:cTn>
                                        <p:tgtEl>
                                          <p:spTgt spid="3">
                                            <p:txEl>
                                              <p:pRg st="1" end="1"/>
                                            </p:txEl>
                                          </p:spTgt>
                                        </p:tgtEl>
                                      </p:cBhvr>
                                      <p:to x="100000" y="90000"/>
                                    </p:animScale>
                                    <p:animScale>
                                      <p:cBhvr>
                                        <p:cTn id="43" dur="166" decel="50000">
                                          <p:stCondLst>
                                            <p:cond delay="1668"/>
                                          </p:stCondLst>
                                        </p:cTn>
                                        <p:tgtEl>
                                          <p:spTgt spid="3">
                                            <p:txEl>
                                              <p:pRg st="1" end="1"/>
                                            </p:txEl>
                                          </p:spTgt>
                                        </p:tgtEl>
                                      </p:cBhvr>
                                      <p:to x="100000" y="100000"/>
                                    </p:animScale>
                                    <p:animScale>
                                      <p:cBhvr>
                                        <p:cTn id="44" dur="26">
                                          <p:stCondLst>
                                            <p:cond delay="1808"/>
                                          </p:stCondLst>
                                        </p:cTn>
                                        <p:tgtEl>
                                          <p:spTgt spid="3">
                                            <p:txEl>
                                              <p:pRg st="1" end="1"/>
                                            </p:txEl>
                                          </p:spTgt>
                                        </p:tgtEl>
                                      </p:cBhvr>
                                      <p:to x="100000" y="95000"/>
                                    </p:animScale>
                                    <p:animScale>
                                      <p:cBhvr>
                                        <p:cTn id="45" dur="166" decel="50000">
                                          <p:stCondLst>
                                            <p:cond delay="1834"/>
                                          </p:stCondLst>
                                        </p:cTn>
                                        <p:tgtEl>
                                          <p:spTgt spid="3">
                                            <p:txEl>
                                              <p:pRg st="1" end="1"/>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nodeType="click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Effect transition="in" filter="wipe(down)">
                                      <p:cBhvr>
                                        <p:cTn id="50" dur="580">
                                          <p:stCondLst>
                                            <p:cond delay="0"/>
                                          </p:stCondLst>
                                        </p:cTn>
                                        <p:tgtEl>
                                          <p:spTgt spid="3">
                                            <p:txEl>
                                              <p:pRg st="2" end="2"/>
                                            </p:txEl>
                                          </p:spTgt>
                                        </p:tgtEl>
                                      </p:cBhvr>
                                    </p:animEffect>
                                    <p:anim calcmode="lin" valueType="num">
                                      <p:cBhvr>
                                        <p:cTn id="5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2" end="2"/>
                                            </p:txEl>
                                          </p:spTgt>
                                        </p:tgtEl>
                                      </p:cBhvr>
                                      <p:to x="100000" y="60000"/>
                                    </p:animScale>
                                    <p:animScale>
                                      <p:cBhvr>
                                        <p:cTn id="57" dur="166" decel="50000">
                                          <p:stCondLst>
                                            <p:cond delay="676"/>
                                          </p:stCondLst>
                                        </p:cTn>
                                        <p:tgtEl>
                                          <p:spTgt spid="3">
                                            <p:txEl>
                                              <p:pRg st="2" end="2"/>
                                            </p:txEl>
                                          </p:spTgt>
                                        </p:tgtEl>
                                      </p:cBhvr>
                                      <p:to x="100000" y="100000"/>
                                    </p:animScale>
                                    <p:animScale>
                                      <p:cBhvr>
                                        <p:cTn id="58" dur="26">
                                          <p:stCondLst>
                                            <p:cond delay="1312"/>
                                          </p:stCondLst>
                                        </p:cTn>
                                        <p:tgtEl>
                                          <p:spTgt spid="3">
                                            <p:txEl>
                                              <p:pRg st="2" end="2"/>
                                            </p:txEl>
                                          </p:spTgt>
                                        </p:tgtEl>
                                      </p:cBhvr>
                                      <p:to x="100000" y="80000"/>
                                    </p:animScale>
                                    <p:animScale>
                                      <p:cBhvr>
                                        <p:cTn id="59" dur="166" decel="50000">
                                          <p:stCondLst>
                                            <p:cond delay="1338"/>
                                          </p:stCondLst>
                                        </p:cTn>
                                        <p:tgtEl>
                                          <p:spTgt spid="3">
                                            <p:txEl>
                                              <p:pRg st="2" end="2"/>
                                            </p:txEl>
                                          </p:spTgt>
                                        </p:tgtEl>
                                      </p:cBhvr>
                                      <p:to x="100000" y="100000"/>
                                    </p:animScale>
                                    <p:animScale>
                                      <p:cBhvr>
                                        <p:cTn id="60" dur="26">
                                          <p:stCondLst>
                                            <p:cond delay="1642"/>
                                          </p:stCondLst>
                                        </p:cTn>
                                        <p:tgtEl>
                                          <p:spTgt spid="3">
                                            <p:txEl>
                                              <p:pRg st="2" end="2"/>
                                            </p:txEl>
                                          </p:spTgt>
                                        </p:tgtEl>
                                      </p:cBhvr>
                                      <p:to x="100000" y="90000"/>
                                    </p:animScale>
                                    <p:animScale>
                                      <p:cBhvr>
                                        <p:cTn id="61" dur="166" decel="50000">
                                          <p:stCondLst>
                                            <p:cond delay="1668"/>
                                          </p:stCondLst>
                                        </p:cTn>
                                        <p:tgtEl>
                                          <p:spTgt spid="3">
                                            <p:txEl>
                                              <p:pRg st="2" end="2"/>
                                            </p:txEl>
                                          </p:spTgt>
                                        </p:tgtEl>
                                      </p:cBhvr>
                                      <p:to x="100000" y="100000"/>
                                    </p:animScale>
                                    <p:animScale>
                                      <p:cBhvr>
                                        <p:cTn id="62" dur="26">
                                          <p:stCondLst>
                                            <p:cond delay="1808"/>
                                          </p:stCondLst>
                                        </p:cTn>
                                        <p:tgtEl>
                                          <p:spTgt spid="3">
                                            <p:txEl>
                                              <p:pRg st="2" end="2"/>
                                            </p:txEl>
                                          </p:spTgt>
                                        </p:tgtEl>
                                      </p:cBhvr>
                                      <p:to x="100000" y="95000"/>
                                    </p:animScale>
                                    <p:animScale>
                                      <p:cBhvr>
                                        <p:cTn id="63" dur="166" decel="50000">
                                          <p:stCondLst>
                                            <p:cond delay="1834"/>
                                          </p:stCondLst>
                                        </p:cTn>
                                        <p:tgtEl>
                                          <p:spTgt spid="3">
                                            <p:txEl>
                                              <p:pRg st="2" end="2"/>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nodeType="clickEffect">
                                  <p:stCondLst>
                                    <p:cond delay="0"/>
                                  </p:stCondLst>
                                  <p:childTnLst>
                                    <p:set>
                                      <p:cBhvr>
                                        <p:cTn id="67" dur="1" fill="hold">
                                          <p:stCondLst>
                                            <p:cond delay="0"/>
                                          </p:stCondLst>
                                        </p:cTn>
                                        <p:tgtEl>
                                          <p:spTgt spid="3">
                                            <p:txEl>
                                              <p:pRg st="3" end="3"/>
                                            </p:txEl>
                                          </p:spTgt>
                                        </p:tgtEl>
                                        <p:attrNameLst>
                                          <p:attrName>style.visibility</p:attrName>
                                        </p:attrNameLst>
                                      </p:cBhvr>
                                      <p:to>
                                        <p:strVal val="visible"/>
                                      </p:to>
                                    </p:set>
                                    <p:animEffect transition="in" filter="wipe(down)">
                                      <p:cBhvr>
                                        <p:cTn id="68" dur="580">
                                          <p:stCondLst>
                                            <p:cond delay="0"/>
                                          </p:stCondLst>
                                        </p:cTn>
                                        <p:tgtEl>
                                          <p:spTgt spid="3">
                                            <p:txEl>
                                              <p:pRg st="3" end="3"/>
                                            </p:txEl>
                                          </p:spTgt>
                                        </p:tgtEl>
                                      </p:cBhvr>
                                    </p:animEffect>
                                    <p:anim calcmode="lin" valueType="num">
                                      <p:cBhvr>
                                        <p:cTn id="6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3" end="3"/>
                                            </p:txEl>
                                          </p:spTgt>
                                        </p:tgtEl>
                                      </p:cBhvr>
                                      <p:to x="100000" y="60000"/>
                                    </p:animScale>
                                    <p:animScale>
                                      <p:cBhvr>
                                        <p:cTn id="75" dur="166" decel="50000">
                                          <p:stCondLst>
                                            <p:cond delay="676"/>
                                          </p:stCondLst>
                                        </p:cTn>
                                        <p:tgtEl>
                                          <p:spTgt spid="3">
                                            <p:txEl>
                                              <p:pRg st="3" end="3"/>
                                            </p:txEl>
                                          </p:spTgt>
                                        </p:tgtEl>
                                      </p:cBhvr>
                                      <p:to x="100000" y="100000"/>
                                    </p:animScale>
                                    <p:animScale>
                                      <p:cBhvr>
                                        <p:cTn id="76" dur="26">
                                          <p:stCondLst>
                                            <p:cond delay="1312"/>
                                          </p:stCondLst>
                                        </p:cTn>
                                        <p:tgtEl>
                                          <p:spTgt spid="3">
                                            <p:txEl>
                                              <p:pRg st="3" end="3"/>
                                            </p:txEl>
                                          </p:spTgt>
                                        </p:tgtEl>
                                      </p:cBhvr>
                                      <p:to x="100000" y="80000"/>
                                    </p:animScale>
                                    <p:animScale>
                                      <p:cBhvr>
                                        <p:cTn id="77" dur="166" decel="50000">
                                          <p:stCondLst>
                                            <p:cond delay="1338"/>
                                          </p:stCondLst>
                                        </p:cTn>
                                        <p:tgtEl>
                                          <p:spTgt spid="3">
                                            <p:txEl>
                                              <p:pRg st="3" end="3"/>
                                            </p:txEl>
                                          </p:spTgt>
                                        </p:tgtEl>
                                      </p:cBhvr>
                                      <p:to x="100000" y="100000"/>
                                    </p:animScale>
                                    <p:animScale>
                                      <p:cBhvr>
                                        <p:cTn id="78" dur="26">
                                          <p:stCondLst>
                                            <p:cond delay="1642"/>
                                          </p:stCondLst>
                                        </p:cTn>
                                        <p:tgtEl>
                                          <p:spTgt spid="3">
                                            <p:txEl>
                                              <p:pRg st="3" end="3"/>
                                            </p:txEl>
                                          </p:spTgt>
                                        </p:tgtEl>
                                      </p:cBhvr>
                                      <p:to x="100000" y="90000"/>
                                    </p:animScale>
                                    <p:animScale>
                                      <p:cBhvr>
                                        <p:cTn id="79" dur="166" decel="50000">
                                          <p:stCondLst>
                                            <p:cond delay="1668"/>
                                          </p:stCondLst>
                                        </p:cTn>
                                        <p:tgtEl>
                                          <p:spTgt spid="3">
                                            <p:txEl>
                                              <p:pRg st="3" end="3"/>
                                            </p:txEl>
                                          </p:spTgt>
                                        </p:tgtEl>
                                      </p:cBhvr>
                                      <p:to x="100000" y="100000"/>
                                    </p:animScale>
                                    <p:animScale>
                                      <p:cBhvr>
                                        <p:cTn id="80" dur="26">
                                          <p:stCondLst>
                                            <p:cond delay="1808"/>
                                          </p:stCondLst>
                                        </p:cTn>
                                        <p:tgtEl>
                                          <p:spTgt spid="3">
                                            <p:txEl>
                                              <p:pRg st="3" end="3"/>
                                            </p:txEl>
                                          </p:spTgt>
                                        </p:tgtEl>
                                      </p:cBhvr>
                                      <p:to x="100000" y="95000"/>
                                    </p:animScale>
                                    <p:animScale>
                                      <p:cBhvr>
                                        <p:cTn id="81" dur="166" decel="50000">
                                          <p:stCondLst>
                                            <p:cond delay="1834"/>
                                          </p:stCondLst>
                                        </p:cTn>
                                        <p:tgtEl>
                                          <p:spTgt spid="3">
                                            <p:txEl>
                                              <p:pRg st="3" end="3"/>
                                            </p:txEl>
                                          </p:spTgt>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6" presetClass="entr" presetSubtype="0" fill="hold" nodeType="clickEffect">
                                  <p:stCondLst>
                                    <p:cond delay="0"/>
                                  </p:stCondLst>
                                  <p:childTnLst>
                                    <p:set>
                                      <p:cBhvr>
                                        <p:cTn id="85" dur="1" fill="hold">
                                          <p:stCondLst>
                                            <p:cond delay="0"/>
                                          </p:stCondLst>
                                        </p:cTn>
                                        <p:tgtEl>
                                          <p:spTgt spid="3">
                                            <p:txEl>
                                              <p:pRg st="4" end="4"/>
                                            </p:txEl>
                                          </p:spTgt>
                                        </p:tgtEl>
                                        <p:attrNameLst>
                                          <p:attrName>style.visibility</p:attrName>
                                        </p:attrNameLst>
                                      </p:cBhvr>
                                      <p:to>
                                        <p:strVal val="visible"/>
                                      </p:to>
                                    </p:set>
                                    <p:animEffect transition="in" filter="wipe(down)">
                                      <p:cBhvr>
                                        <p:cTn id="86" dur="580">
                                          <p:stCondLst>
                                            <p:cond delay="0"/>
                                          </p:stCondLst>
                                        </p:cTn>
                                        <p:tgtEl>
                                          <p:spTgt spid="3">
                                            <p:txEl>
                                              <p:pRg st="4" end="4"/>
                                            </p:txEl>
                                          </p:spTgt>
                                        </p:tgtEl>
                                      </p:cBhvr>
                                    </p:animEffect>
                                    <p:anim calcmode="lin" valueType="num">
                                      <p:cBhvr>
                                        <p:cTn id="87"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2" dur="26">
                                          <p:stCondLst>
                                            <p:cond delay="650"/>
                                          </p:stCondLst>
                                        </p:cTn>
                                        <p:tgtEl>
                                          <p:spTgt spid="3">
                                            <p:txEl>
                                              <p:pRg st="4" end="4"/>
                                            </p:txEl>
                                          </p:spTgt>
                                        </p:tgtEl>
                                      </p:cBhvr>
                                      <p:to x="100000" y="60000"/>
                                    </p:animScale>
                                    <p:animScale>
                                      <p:cBhvr>
                                        <p:cTn id="93" dur="166" decel="50000">
                                          <p:stCondLst>
                                            <p:cond delay="676"/>
                                          </p:stCondLst>
                                        </p:cTn>
                                        <p:tgtEl>
                                          <p:spTgt spid="3">
                                            <p:txEl>
                                              <p:pRg st="4" end="4"/>
                                            </p:txEl>
                                          </p:spTgt>
                                        </p:tgtEl>
                                      </p:cBhvr>
                                      <p:to x="100000" y="100000"/>
                                    </p:animScale>
                                    <p:animScale>
                                      <p:cBhvr>
                                        <p:cTn id="94" dur="26">
                                          <p:stCondLst>
                                            <p:cond delay="1312"/>
                                          </p:stCondLst>
                                        </p:cTn>
                                        <p:tgtEl>
                                          <p:spTgt spid="3">
                                            <p:txEl>
                                              <p:pRg st="4" end="4"/>
                                            </p:txEl>
                                          </p:spTgt>
                                        </p:tgtEl>
                                      </p:cBhvr>
                                      <p:to x="100000" y="80000"/>
                                    </p:animScale>
                                    <p:animScale>
                                      <p:cBhvr>
                                        <p:cTn id="95" dur="166" decel="50000">
                                          <p:stCondLst>
                                            <p:cond delay="1338"/>
                                          </p:stCondLst>
                                        </p:cTn>
                                        <p:tgtEl>
                                          <p:spTgt spid="3">
                                            <p:txEl>
                                              <p:pRg st="4" end="4"/>
                                            </p:txEl>
                                          </p:spTgt>
                                        </p:tgtEl>
                                      </p:cBhvr>
                                      <p:to x="100000" y="100000"/>
                                    </p:animScale>
                                    <p:animScale>
                                      <p:cBhvr>
                                        <p:cTn id="96" dur="26">
                                          <p:stCondLst>
                                            <p:cond delay="1642"/>
                                          </p:stCondLst>
                                        </p:cTn>
                                        <p:tgtEl>
                                          <p:spTgt spid="3">
                                            <p:txEl>
                                              <p:pRg st="4" end="4"/>
                                            </p:txEl>
                                          </p:spTgt>
                                        </p:tgtEl>
                                      </p:cBhvr>
                                      <p:to x="100000" y="90000"/>
                                    </p:animScale>
                                    <p:animScale>
                                      <p:cBhvr>
                                        <p:cTn id="97" dur="166" decel="50000">
                                          <p:stCondLst>
                                            <p:cond delay="1668"/>
                                          </p:stCondLst>
                                        </p:cTn>
                                        <p:tgtEl>
                                          <p:spTgt spid="3">
                                            <p:txEl>
                                              <p:pRg st="4" end="4"/>
                                            </p:txEl>
                                          </p:spTgt>
                                        </p:tgtEl>
                                      </p:cBhvr>
                                      <p:to x="100000" y="100000"/>
                                    </p:animScale>
                                    <p:animScale>
                                      <p:cBhvr>
                                        <p:cTn id="98" dur="26">
                                          <p:stCondLst>
                                            <p:cond delay="1808"/>
                                          </p:stCondLst>
                                        </p:cTn>
                                        <p:tgtEl>
                                          <p:spTgt spid="3">
                                            <p:txEl>
                                              <p:pRg st="4" end="4"/>
                                            </p:txEl>
                                          </p:spTgt>
                                        </p:tgtEl>
                                      </p:cBhvr>
                                      <p:to x="100000" y="95000"/>
                                    </p:animScale>
                                    <p:animScale>
                                      <p:cBhvr>
                                        <p:cTn id="99"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solidFill>
                  <a:srgbClr val="92D050"/>
                </a:solidFill>
              </a:rPr>
              <a:t>What are the possible causes of SAD?</a:t>
            </a:r>
            <a:endParaRPr lang="en-US" u="sng" dirty="0">
              <a:solidFill>
                <a:srgbClr val="92D050"/>
              </a:solidFill>
            </a:endParaRPr>
          </a:p>
        </p:txBody>
      </p:sp>
      <p:sp>
        <p:nvSpPr>
          <p:cNvPr id="3" name="Content Placeholder 2"/>
          <p:cNvSpPr>
            <a:spLocks noGrp="1"/>
          </p:cNvSpPr>
          <p:nvPr>
            <p:ph idx="1"/>
          </p:nvPr>
        </p:nvSpPr>
        <p:spPr/>
        <p:txBody>
          <a:bodyPr/>
          <a:lstStyle/>
          <a:p>
            <a:pPr>
              <a:buClr>
                <a:schemeClr val="tx1">
                  <a:lumMod val="95000"/>
                </a:schemeClr>
              </a:buClr>
            </a:pPr>
            <a:r>
              <a:rPr lang="en-US" dirty="0" smtClean="0"/>
              <a:t>There have been many studies proving that SAD happens when there is a decrease in sunlight. The decrease in sunlight disturbs the body’s internal clock and leads to feelings of depression.</a:t>
            </a:r>
          </a:p>
          <a:p>
            <a:pPr>
              <a:buClr>
                <a:schemeClr val="tx1">
                  <a:lumMod val="95000"/>
                </a:schemeClr>
              </a:buClr>
            </a:pPr>
            <a:r>
              <a:rPr lang="en-US" dirty="0" smtClean="0"/>
              <a:t>A drop in serotonin(brain chemical) that affects the mood. </a:t>
            </a:r>
          </a:p>
          <a:p>
            <a:pPr>
              <a:buClr>
                <a:schemeClr val="tx1">
                  <a:lumMod val="95000"/>
                </a:schemeClr>
              </a:buClr>
            </a:pPr>
            <a:r>
              <a:rPr lang="en-US" dirty="0" smtClean="0"/>
              <a:t>Season change disturbs the balance of melatonin levels in the body; Which causes change in sleep patterns. </a:t>
            </a:r>
          </a:p>
          <a:p>
            <a:pPr>
              <a:buClr>
                <a:schemeClr val="tx1">
                  <a:lumMod val="95000"/>
                </a:schemeClr>
              </a:buClr>
            </a:pPr>
            <a:r>
              <a:rPr lang="en-US" dirty="0" smtClean="0"/>
              <a:t>The Lower levels of vitamin D is responsible for a negative affect and tiredness.</a:t>
            </a:r>
            <a:endParaRPr lang="en-US" dirty="0"/>
          </a:p>
        </p:txBody>
      </p:sp>
    </p:spTree>
    <p:extLst>
      <p:ext uri="{BB962C8B-B14F-4D97-AF65-F5344CB8AC3E}">
        <p14:creationId xmlns:p14="http://schemas.microsoft.com/office/powerpoint/2010/main" val="165833648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8" presetClass="emph" presetSubtype="0" fill="hold" nodeType="clickEffect">
                                  <p:stCondLst>
                                    <p:cond delay="0"/>
                                  </p:stCondLst>
                                  <p:childTnLst>
                                    <p:animRot by="21600000">
                                      <p:cBhvr>
                                        <p:cTn id="20" dur="2000" fill="hold"/>
                                        <p:tgtEl>
                                          <p:spTgt spid="3">
                                            <p:txEl>
                                              <p:pRg st="1" end="1"/>
                                            </p:txEl>
                                          </p:spTgt>
                                        </p:tgtEl>
                                        <p:attrNameLst>
                                          <p:attrName>r</p:attrName>
                                        </p:attrNameLst>
                                      </p:cBhvr>
                                    </p:animRot>
                                  </p:childTnLst>
                                </p:cTn>
                              </p:par>
                            </p:childTnLst>
                          </p:cTn>
                        </p:par>
                      </p:childTnLst>
                    </p:cTn>
                  </p:par>
                  <p:par>
                    <p:cTn id="21" fill="hold">
                      <p:stCondLst>
                        <p:cond delay="indefinite"/>
                      </p:stCondLst>
                      <p:childTnLst>
                        <p:par>
                          <p:cTn id="22" fill="hold">
                            <p:stCondLst>
                              <p:cond delay="0"/>
                            </p:stCondLst>
                            <p:childTnLst>
                              <p:par>
                                <p:cTn id="23" presetID="15" presetClass="emph" presetSubtype="0" nodeType="clickEffect">
                                  <p:stCondLst>
                                    <p:cond delay="0"/>
                                  </p:stCondLst>
                                  <p:iterate type="lt">
                                    <p:tmAbs val="25"/>
                                  </p:iterate>
                                  <p:childTnLst>
                                    <p:set>
                                      <p:cBhvr override="childStyle">
                                        <p:cTn id="24" dur="indefinite"/>
                                        <p:tgtEl>
                                          <p:spTgt spid="3">
                                            <p:txEl>
                                              <p:pRg st="2" end="2"/>
                                            </p:txEl>
                                          </p:spTgt>
                                        </p:tgtEl>
                                        <p:attrNameLst>
                                          <p:attrName>style.fontWeight</p:attrName>
                                        </p:attrNameLst>
                                      </p:cBhvr>
                                      <p:to>
                                        <p:strVal val="bold"/>
                                      </p:to>
                                    </p:set>
                                  </p:childTnLst>
                                </p:cTn>
                              </p:par>
                            </p:childTnLst>
                          </p:cTn>
                        </p:par>
                      </p:childTnLst>
                    </p:cTn>
                  </p:par>
                  <p:par>
                    <p:cTn id="25" fill="hold">
                      <p:stCondLst>
                        <p:cond delay="indefinite"/>
                      </p:stCondLst>
                      <p:childTnLst>
                        <p:par>
                          <p:cTn id="26" fill="hold">
                            <p:stCondLst>
                              <p:cond delay="0"/>
                            </p:stCondLst>
                            <p:childTnLst>
                              <p:par>
                                <p:cTn id="27" presetID="34" presetClass="emph" presetSubtype="0" fill="hold" nodeType="clickEffect">
                                  <p:stCondLst>
                                    <p:cond delay="0"/>
                                  </p:stCondLst>
                                  <p:iterate type="lt">
                                    <p:tmPct val="10000"/>
                                  </p:iterate>
                                  <p:childTnLst>
                                    <p:animMotion origin="layout" path="M 0.0 0.0 L 0.0 -0.07213" pathEditMode="relative" ptsTypes="">
                                      <p:cBhvr>
                                        <p:cTn id="28" dur="250" accel="50000" decel="50000" autoRev="1" fill="hold">
                                          <p:stCondLst>
                                            <p:cond delay="0"/>
                                          </p:stCondLst>
                                        </p:cTn>
                                        <p:tgtEl>
                                          <p:spTgt spid="3">
                                            <p:txEl>
                                              <p:pRg st="3" end="3"/>
                                            </p:txEl>
                                          </p:spTgt>
                                        </p:tgtEl>
                                        <p:attrNameLst>
                                          <p:attrName>ppt_x</p:attrName>
                                          <p:attrName>ppt_y</p:attrName>
                                        </p:attrNameLst>
                                      </p:cBhvr>
                                    </p:animMotion>
                                    <p:animRot by="1500000">
                                      <p:cBhvr>
                                        <p:cTn id="29" dur="125" fill="hold">
                                          <p:stCondLst>
                                            <p:cond delay="0"/>
                                          </p:stCondLst>
                                        </p:cTn>
                                        <p:tgtEl>
                                          <p:spTgt spid="3">
                                            <p:txEl>
                                              <p:pRg st="3" end="3"/>
                                            </p:txEl>
                                          </p:spTgt>
                                        </p:tgtEl>
                                        <p:attrNameLst>
                                          <p:attrName>r</p:attrName>
                                        </p:attrNameLst>
                                      </p:cBhvr>
                                    </p:animRot>
                                    <p:animRot by="-1500000">
                                      <p:cBhvr>
                                        <p:cTn id="30" dur="125" fill="hold">
                                          <p:stCondLst>
                                            <p:cond delay="125"/>
                                          </p:stCondLst>
                                        </p:cTn>
                                        <p:tgtEl>
                                          <p:spTgt spid="3">
                                            <p:txEl>
                                              <p:pRg st="3" end="3"/>
                                            </p:txEl>
                                          </p:spTgt>
                                        </p:tgtEl>
                                        <p:attrNameLst>
                                          <p:attrName>r</p:attrName>
                                        </p:attrNameLst>
                                      </p:cBhvr>
                                    </p:animRot>
                                    <p:animRot by="-1500000">
                                      <p:cBhvr>
                                        <p:cTn id="31" dur="125" fill="hold">
                                          <p:stCondLst>
                                            <p:cond delay="250"/>
                                          </p:stCondLst>
                                        </p:cTn>
                                        <p:tgtEl>
                                          <p:spTgt spid="3">
                                            <p:txEl>
                                              <p:pRg st="3" end="3"/>
                                            </p:txEl>
                                          </p:spTgt>
                                        </p:tgtEl>
                                        <p:attrNameLst>
                                          <p:attrName>r</p:attrName>
                                        </p:attrNameLst>
                                      </p:cBhvr>
                                    </p:animRot>
                                    <p:animRot by="1500000">
                                      <p:cBhvr>
                                        <p:cTn id="32" dur="125" fill="hold">
                                          <p:stCondLst>
                                            <p:cond delay="375"/>
                                          </p:stCondLst>
                                        </p:cTn>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solidFill>
                  <a:srgbClr val="92D050"/>
                </a:solidFill>
              </a:rPr>
              <a:t> SAD during fall/winter:</a:t>
            </a:r>
            <a:endParaRPr lang="en-US" u="sng" dirty="0">
              <a:solidFill>
                <a:srgbClr val="92D050"/>
              </a:solidFill>
            </a:endParaRPr>
          </a:p>
        </p:txBody>
      </p:sp>
      <p:sp>
        <p:nvSpPr>
          <p:cNvPr id="3" name="Content Placeholder 2"/>
          <p:cNvSpPr>
            <a:spLocks noGrp="1"/>
          </p:cNvSpPr>
          <p:nvPr>
            <p:ph idx="1"/>
          </p:nvPr>
        </p:nvSpPr>
        <p:spPr/>
        <p:txBody>
          <a:bodyPr/>
          <a:lstStyle/>
          <a:p>
            <a:pPr>
              <a:buClr>
                <a:schemeClr val="tx1">
                  <a:lumMod val="95000"/>
                </a:schemeClr>
              </a:buClr>
              <a:buFont typeface="Wingdings" panose="05000000000000000000" pitchFamily="2" charset="2"/>
              <a:buChar char="Ø"/>
            </a:pPr>
            <a:r>
              <a:rPr lang="en-US" dirty="0" smtClean="0"/>
              <a:t>There is less sunlight and the days are shorter which leads to depression in some people. </a:t>
            </a:r>
          </a:p>
          <a:p>
            <a:pPr>
              <a:buClr>
                <a:schemeClr val="tx1">
                  <a:lumMod val="95000"/>
                </a:schemeClr>
              </a:buClr>
              <a:buFont typeface="Wingdings" panose="05000000000000000000" pitchFamily="2" charset="2"/>
              <a:buChar char="Ø"/>
            </a:pPr>
            <a:r>
              <a:rPr lang="en-US" dirty="0" smtClean="0"/>
              <a:t>People tend to get Seasonal affective disorder or (SAD). </a:t>
            </a:r>
          </a:p>
          <a:p>
            <a:pPr>
              <a:buClr>
                <a:schemeClr val="tx1">
                  <a:lumMod val="95000"/>
                </a:schemeClr>
              </a:buClr>
              <a:buFont typeface="Wingdings" panose="05000000000000000000" pitchFamily="2" charset="2"/>
              <a:buChar char="Ø"/>
            </a:pPr>
            <a:r>
              <a:rPr lang="en-US" dirty="0" smtClean="0"/>
              <a:t>SAD is a type of depression that’s related to the change in seasons.</a:t>
            </a:r>
          </a:p>
          <a:p>
            <a:pPr>
              <a:buClr>
                <a:schemeClr val="tx1">
                  <a:lumMod val="95000"/>
                </a:schemeClr>
              </a:buClr>
              <a:buFont typeface="Wingdings" panose="05000000000000000000" pitchFamily="2" charset="2"/>
              <a:buChar char="Ø"/>
            </a:pPr>
            <a:r>
              <a:rPr lang="en-US" dirty="0" smtClean="0"/>
              <a:t>Depression begins in the fall and goes throughout the winter months.</a:t>
            </a:r>
            <a:endParaRPr lang="en-US" dirty="0"/>
          </a:p>
          <a:p>
            <a:pPr>
              <a:buClr>
                <a:schemeClr val="tx1">
                  <a:lumMod val="95000"/>
                </a:schemeClr>
              </a:buClr>
              <a:buFont typeface="Wingdings" panose="05000000000000000000" pitchFamily="2" charset="2"/>
              <a:buChar char="Ø"/>
            </a:pPr>
            <a:r>
              <a:rPr lang="en-US" dirty="0" smtClean="0"/>
              <a:t>Oversleeping</a:t>
            </a:r>
          </a:p>
          <a:p>
            <a:pPr>
              <a:buClr>
                <a:schemeClr val="tx1">
                  <a:lumMod val="95000"/>
                </a:schemeClr>
              </a:buClr>
              <a:buFont typeface="Wingdings" panose="05000000000000000000" pitchFamily="2" charset="2"/>
              <a:buChar char="Ø"/>
            </a:pPr>
            <a:r>
              <a:rPr lang="en-US" dirty="0" smtClean="0"/>
              <a:t>Social withdrawal</a:t>
            </a:r>
          </a:p>
          <a:p>
            <a:pPr>
              <a:buClr>
                <a:schemeClr val="tx1">
                  <a:lumMod val="95000"/>
                </a:schemeClr>
              </a:buClr>
              <a:buFont typeface="Wingdings" panose="05000000000000000000" pitchFamily="2" charset="2"/>
              <a:buChar char="Ø"/>
            </a:pPr>
            <a:r>
              <a:rPr lang="en-US" dirty="0" smtClean="0"/>
              <a:t>Craving foods in high carbohydrates</a:t>
            </a:r>
          </a:p>
        </p:txBody>
      </p:sp>
    </p:spTree>
    <p:extLst>
      <p:ext uri="{BB962C8B-B14F-4D97-AF65-F5344CB8AC3E}">
        <p14:creationId xmlns:p14="http://schemas.microsoft.com/office/powerpoint/2010/main" val="259886104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solidFill>
                  <a:srgbClr val="92D050"/>
                </a:solidFill>
              </a:rPr>
              <a:t> During Summer :</a:t>
            </a:r>
            <a:endParaRPr lang="en-US" u="sng" dirty="0">
              <a:solidFill>
                <a:srgbClr val="92D050"/>
              </a:solidFill>
            </a:endParaRPr>
          </a:p>
        </p:txBody>
      </p:sp>
      <p:sp>
        <p:nvSpPr>
          <p:cNvPr id="3" name="Content Placeholder 2"/>
          <p:cNvSpPr>
            <a:spLocks noGrp="1"/>
          </p:cNvSpPr>
          <p:nvPr>
            <p:ph idx="1"/>
          </p:nvPr>
        </p:nvSpPr>
        <p:spPr/>
        <p:txBody>
          <a:bodyPr/>
          <a:lstStyle/>
          <a:p>
            <a:r>
              <a:rPr lang="en-US" dirty="0" smtClean="0"/>
              <a:t>It is proven by many psychologists that sunny weather make people more happier.</a:t>
            </a:r>
          </a:p>
          <a:p>
            <a:r>
              <a:rPr lang="en-US" dirty="0"/>
              <a:t> Researchers also believe that with new environments that are provided when people take trips and vacations during warm weather comes an atmosphere which creates a wonderful aura and provide relaxation time</a:t>
            </a:r>
            <a:r>
              <a:rPr lang="en-US" dirty="0" smtClean="0"/>
              <a:t>.</a:t>
            </a:r>
          </a:p>
          <a:p>
            <a:r>
              <a:rPr lang="en-US" dirty="0"/>
              <a:t> Warm, pleasant, and fair weather makes people smile and want to go outside and have </a:t>
            </a:r>
            <a:r>
              <a:rPr lang="en-US" dirty="0" smtClean="0"/>
              <a:t>fun.</a:t>
            </a:r>
          </a:p>
          <a:p>
            <a:r>
              <a:rPr lang="en-US" dirty="0" smtClean="0"/>
              <a:t>Insomnia</a:t>
            </a:r>
          </a:p>
          <a:p>
            <a:r>
              <a:rPr lang="en-US" dirty="0"/>
              <a:t> A</a:t>
            </a:r>
            <a:r>
              <a:rPr lang="en-US" dirty="0" smtClean="0"/>
              <a:t>nxiety </a:t>
            </a:r>
          </a:p>
          <a:p>
            <a:endParaRPr lang="en-US" dirty="0"/>
          </a:p>
        </p:txBody>
      </p:sp>
    </p:spTree>
    <p:extLst>
      <p:ext uri="{BB962C8B-B14F-4D97-AF65-F5344CB8AC3E}">
        <p14:creationId xmlns:p14="http://schemas.microsoft.com/office/powerpoint/2010/main" val="20256479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randombar(horizontal)">
                                      <p:cBhvr>
                                        <p:cTn id="25" dur="5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30" dur="5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35" dur="5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40" dur="5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randombar(horizontal)">
                                      <p:cBhvr>
                                        <p:cTn id="4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solidFill>
                  <a:srgbClr val="92D050"/>
                </a:solidFill>
              </a:rPr>
              <a:t>Treatments for SAD:</a:t>
            </a:r>
            <a:endParaRPr lang="en-US" u="sng" dirty="0">
              <a:solidFill>
                <a:srgbClr val="92D050"/>
              </a:solidFill>
            </a:endParaRPr>
          </a:p>
        </p:txBody>
      </p:sp>
      <p:sp>
        <p:nvSpPr>
          <p:cNvPr id="3" name="Content Placeholder 2"/>
          <p:cNvSpPr>
            <a:spLocks noGrp="1"/>
          </p:cNvSpPr>
          <p:nvPr>
            <p:ph idx="1"/>
          </p:nvPr>
        </p:nvSpPr>
        <p:spPr/>
        <p:txBody>
          <a:bodyPr/>
          <a:lstStyle/>
          <a:p>
            <a:r>
              <a:rPr lang="en-US" u="sng" dirty="0"/>
              <a:t>Light </a:t>
            </a:r>
            <a:r>
              <a:rPr lang="en-US" u="sng" dirty="0" smtClean="0"/>
              <a:t>therapy- </a:t>
            </a:r>
            <a:r>
              <a:rPr lang="en-US" dirty="0" smtClean="0"/>
              <a:t>consists </a:t>
            </a:r>
            <a:r>
              <a:rPr lang="en-US" dirty="0"/>
              <a:t>of regular, daily exposure to a “light box,” which artificially simulates high-intensity sunlight. Practically, this means that a person will spend approximately 30 minutes sitting in front of this device shortly after they awaken in the morning. Treatment usually continues from the time of year that a person’s symptoms begin, such as in fall, on a daily basis throughout the winter </a:t>
            </a:r>
            <a:r>
              <a:rPr lang="en-US" dirty="0" smtClean="0"/>
              <a:t>months.</a:t>
            </a:r>
          </a:p>
          <a:p>
            <a:r>
              <a:rPr lang="en-US" u="sng" dirty="0" smtClean="0"/>
              <a:t>Cognitive </a:t>
            </a:r>
            <a:r>
              <a:rPr lang="en-US" u="sng" dirty="0"/>
              <a:t>behavioral </a:t>
            </a:r>
            <a:r>
              <a:rPr lang="en-US" u="sng" dirty="0" smtClean="0"/>
              <a:t>therapy- </a:t>
            </a:r>
            <a:r>
              <a:rPr lang="en-US" dirty="0" smtClean="0"/>
              <a:t>is </a:t>
            </a:r>
            <a:r>
              <a:rPr lang="en-US" dirty="0"/>
              <a:t>a form of treatment that focuses on examining the relationships between thoughts, feelings and behaviors.  </a:t>
            </a:r>
            <a:endParaRPr lang="en-US" dirty="0" smtClean="0"/>
          </a:p>
          <a:p>
            <a:r>
              <a:rPr lang="en-US" u="sng" dirty="0" smtClean="0"/>
              <a:t>Exercise</a:t>
            </a:r>
          </a:p>
          <a:p>
            <a:pPr marL="0" indent="0">
              <a:buNone/>
            </a:pPr>
            <a:endParaRPr lang="en-US" u="sng" dirty="0"/>
          </a:p>
        </p:txBody>
      </p:sp>
    </p:spTree>
    <p:extLst>
      <p:ext uri="{BB962C8B-B14F-4D97-AF65-F5344CB8AC3E}">
        <p14:creationId xmlns:p14="http://schemas.microsoft.com/office/powerpoint/2010/main" val="348987009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92D050"/>
                </a:solidFill>
              </a:rPr>
              <a:t>What SAD looks like: </a:t>
            </a:r>
            <a:endParaRPr lang="en-US" b="1" u="sng" dirty="0">
              <a:solidFill>
                <a:srgbClr val="92D050"/>
              </a:solidFill>
            </a:endParaRPr>
          </a:p>
        </p:txBody>
      </p:sp>
      <p:pic>
        <p:nvPicPr>
          <p:cNvPr id="4" name="Content Placeholder 3"/>
          <p:cNvPicPr>
            <a:picLocks noGrp="1" noChangeAspect="1"/>
          </p:cNvPicPr>
          <p:nvPr>
            <p:ph idx="1"/>
          </p:nvPr>
        </p:nvPicPr>
        <p:blipFill>
          <a:blip r:embed="rId2"/>
          <a:stretch>
            <a:fillRect/>
          </a:stretch>
        </p:blipFill>
        <p:spPr>
          <a:xfrm>
            <a:off x="367594" y="2000700"/>
            <a:ext cx="2381250" cy="1676400"/>
          </a:xfrm>
          <a:prstGeom prst="rect">
            <a:avLst/>
          </a:prstGeom>
        </p:spPr>
      </p:pic>
      <p:pic>
        <p:nvPicPr>
          <p:cNvPr id="5" name="Picture 4"/>
          <p:cNvPicPr>
            <a:picLocks noChangeAspect="1"/>
          </p:cNvPicPr>
          <p:nvPr/>
        </p:nvPicPr>
        <p:blipFill>
          <a:blip r:embed="rId3"/>
          <a:stretch>
            <a:fillRect/>
          </a:stretch>
        </p:blipFill>
        <p:spPr>
          <a:xfrm>
            <a:off x="7560065" y="1029949"/>
            <a:ext cx="3622306" cy="2396631"/>
          </a:xfrm>
          <a:prstGeom prst="rect">
            <a:avLst/>
          </a:prstGeom>
        </p:spPr>
      </p:pic>
      <p:pic>
        <p:nvPicPr>
          <p:cNvPr id="6" name="Picture 5"/>
          <p:cNvPicPr>
            <a:picLocks noChangeAspect="1"/>
          </p:cNvPicPr>
          <p:nvPr/>
        </p:nvPicPr>
        <p:blipFill>
          <a:blip r:embed="rId4"/>
          <a:stretch>
            <a:fillRect/>
          </a:stretch>
        </p:blipFill>
        <p:spPr>
          <a:xfrm>
            <a:off x="3454061" y="1472305"/>
            <a:ext cx="3559876" cy="2412370"/>
          </a:xfrm>
          <a:prstGeom prst="rect">
            <a:avLst/>
          </a:prstGeom>
        </p:spPr>
      </p:pic>
      <p:pic>
        <p:nvPicPr>
          <p:cNvPr id="7" name="Picture 6"/>
          <p:cNvPicPr>
            <a:picLocks noChangeAspect="1"/>
          </p:cNvPicPr>
          <p:nvPr/>
        </p:nvPicPr>
        <p:blipFill>
          <a:blip r:embed="rId5"/>
          <a:stretch>
            <a:fillRect/>
          </a:stretch>
        </p:blipFill>
        <p:spPr>
          <a:xfrm>
            <a:off x="7208369" y="3677100"/>
            <a:ext cx="4457700" cy="2838450"/>
          </a:xfrm>
          <a:prstGeom prst="rect">
            <a:avLst/>
          </a:prstGeom>
        </p:spPr>
      </p:pic>
      <p:pic>
        <p:nvPicPr>
          <p:cNvPr id="8" name="Picture 7"/>
          <p:cNvPicPr>
            <a:picLocks noChangeAspect="1"/>
          </p:cNvPicPr>
          <p:nvPr/>
        </p:nvPicPr>
        <p:blipFill>
          <a:blip r:embed="rId6"/>
          <a:stretch>
            <a:fillRect/>
          </a:stretch>
        </p:blipFill>
        <p:spPr>
          <a:xfrm>
            <a:off x="263600" y="4037677"/>
            <a:ext cx="4712068" cy="2650538"/>
          </a:xfrm>
          <a:prstGeom prst="rect">
            <a:avLst/>
          </a:prstGeom>
        </p:spPr>
      </p:pic>
    </p:spTree>
    <p:extLst>
      <p:ext uri="{BB962C8B-B14F-4D97-AF65-F5344CB8AC3E}">
        <p14:creationId xmlns:p14="http://schemas.microsoft.com/office/powerpoint/2010/main" val="294407552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 calcmode="lin" valueType="num">
                                      <p:cBhvr>
                                        <p:cTn id="16" dur="1000" fill="hold"/>
                                        <p:tgtEl>
                                          <p:spTgt spid="5"/>
                                        </p:tgtEl>
                                        <p:attrNameLst>
                                          <p:attrName>style.rotation</p:attrName>
                                        </p:attrNameLst>
                                      </p:cBhvr>
                                      <p:tavLst>
                                        <p:tav tm="0">
                                          <p:val>
                                            <p:fltVal val="90"/>
                                          </p:val>
                                        </p:tav>
                                        <p:tav tm="100000">
                                          <p:val>
                                            <p:fltVal val="0"/>
                                          </p:val>
                                        </p:tav>
                                      </p:tavLst>
                                    </p:anim>
                                    <p:animEffect transition="in" filter="fade">
                                      <p:cBhvr>
                                        <p:cTn id="17" dur="1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80">
                                          <p:stCondLst>
                                            <p:cond delay="0"/>
                                          </p:stCondLst>
                                        </p:cTn>
                                        <p:tgtEl>
                                          <p:spTgt spid="6"/>
                                        </p:tgtEl>
                                      </p:cBhvr>
                                    </p:animEffect>
                                    <p:anim calcmode="lin" valueType="num">
                                      <p:cBhvr>
                                        <p:cTn id="2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8" dur="26">
                                          <p:stCondLst>
                                            <p:cond delay="650"/>
                                          </p:stCondLst>
                                        </p:cTn>
                                        <p:tgtEl>
                                          <p:spTgt spid="6"/>
                                        </p:tgtEl>
                                      </p:cBhvr>
                                      <p:to x="100000" y="60000"/>
                                    </p:animScale>
                                    <p:animScale>
                                      <p:cBhvr>
                                        <p:cTn id="29" dur="166" decel="50000">
                                          <p:stCondLst>
                                            <p:cond delay="676"/>
                                          </p:stCondLst>
                                        </p:cTn>
                                        <p:tgtEl>
                                          <p:spTgt spid="6"/>
                                        </p:tgtEl>
                                      </p:cBhvr>
                                      <p:to x="100000" y="100000"/>
                                    </p:animScale>
                                    <p:animScale>
                                      <p:cBhvr>
                                        <p:cTn id="30" dur="26">
                                          <p:stCondLst>
                                            <p:cond delay="1312"/>
                                          </p:stCondLst>
                                        </p:cTn>
                                        <p:tgtEl>
                                          <p:spTgt spid="6"/>
                                        </p:tgtEl>
                                      </p:cBhvr>
                                      <p:to x="100000" y="80000"/>
                                    </p:animScale>
                                    <p:animScale>
                                      <p:cBhvr>
                                        <p:cTn id="31" dur="166" decel="50000">
                                          <p:stCondLst>
                                            <p:cond delay="1338"/>
                                          </p:stCondLst>
                                        </p:cTn>
                                        <p:tgtEl>
                                          <p:spTgt spid="6"/>
                                        </p:tgtEl>
                                      </p:cBhvr>
                                      <p:to x="100000" y="100000"/>
                                    </p:animScale>
                                    <p:animScale>
                                      <p:cBhvr>
                                        <p:cTn id="32" dur="26">
                                          <p:stCondLst>
                                            <p:cond delay="1642"/>
                                          </p:stCondLst>
                                        </p:cTn>
                                        <p:tgtEl>
                                          <p:spTgt spid="6"/>
                                        </p:tgtEl>
                                      </p:cBhvr>
                                      <p:to x="100000" y="90000"/>
                                    </p:animScale>
                                    <p:animScale>
                                      <p:cBhvr>
                                        <p:cTn id="33" dur="166" decel="50000">
                                          <p:stCondLst>
                                            <p:cond delay="1668"/>
                                          </p:stCondLst>
                                        </p:cTn>
                                        <p:tgtEl>
                                          <p:spTgt spid="6"/>
                                        </p:tgtEl>
                                      </p:cBhvr>
                                      <p:to x="100000" y="100000"/>
                                    </p:animScale>
                                    <p:animScale>
                                      <p:cBhvr>
                                        <p:cTn id="34" dur="26">
                                          <p:stCondLst>
                                            <p:cond delay="1808"/>
                                          </p:stCondLst>
                                        </p:cTn>
                                        <p:tgtEl>
                                          <p:spTgt spid="6"/>
                                        </p:tgtEl>
                                      </p:cBhvr>
                                      <p:to x="100000" y="95000"/>
                                    </p:animScale>
                                    <p:animScale>
                                      <p:cBhvr>
                                        <p:cTn id="35" dur="166" decel="50000">
                                          <p:stCondLst>
                                            <p:cond delay="1834"/>
                                          </p:stCondLst>
                                        </p:cTn>
                                        <p:tgtEl>
                                          <p:spTgt spid="6"/>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6" presetClass="emph" presetSubtype="0" fill="hold" nodeType="clickEffect">
                                  <p:stCondLst>
                                    <p:cond delay="0"/>
                                  </p:stCondLst>
                                  <p:childTnLst>
                                    <p:animScale>
                                      <p:cBhvr>
                                        <p:cTn id="43" dur="2000" fill="hold"/>
                                        <p:tgtEl>
                                          <p:spTgt spid="4"/>
                                        </p:tgtEl>
                                      </p:cBhvr>
                                      <p:by x="150000" y="150000"/>
                                    </p:animScale>
                                  </p:childTnLst>
                                </p:cTn>
                              </p:par>
                            </p:childTnLst>
                          </p:cTn>
                        </p:par>
                      </p:childTnLst>
                    </p:cTn>
                  </p:par>
                  <p:par>
                    <p:cTn id="44" fill="hold">
                      <p:stCondLst>
                        <p:cond delay="indefinite"/>
                      </p:stCondLst>
                      <p:childTnLst>
                        <p:par>
                          <p:cTn id="45" fill="hold">
                            <p:stCondLst>
                              <p:cond delay="0"/>
                            </p:stCondLst>
                            <p:childTnLst>
                              <p:par>
                                <p:cTn id="46" presetID="32" presetClass="emph" presetSubtype="0" fill="hold" nodeType="clickEffect">
                                  <p:stCondLst>
                                    <p:cond delay="0"/>
                                  </p:stCondLst>
                                  <p:childTnLst>
                                    <p:animRot by="120000">
                                      <p:cBhvr>
                                        <p:cTn id="47" dur="100" fill="hold">
                                          <p:stCondLst>
                                            <p:cond delay="0"/>
                                          </p:stCondLst>
                                        </p:cTn>
                                        <p:tgtEl>
                                          <p:spTgt spid="7"/>
                                        </p:tgtEl>
                                        <p:attrNameLst>
                                          <p:attrName>r</p:attrName>
                                        </p:attrNameLst>
                                      </p:cBhvr>
                                    </p:animRot>
                                    <p:animRot by="-240000">
                                      <p:cBhvr>
                                        <p:cTn id="48" dur="200" fill="hold">
                                          <p:stCondLst>
                                            <p:cond delay="200"/>
                                          </p:stCondLst>
                                        </p:cTn>
                                        <p:tgtEl>
                                          <p:spTgt spid="7"/>
                                        </p:tgtEl>
                                        <p:attrNameLst>
                                          <p:attrName>r</p:attrName>
                                        </p:attrNameLst>
                                      </p:cBhvr>
                                    </p:animRot>
                                    <p:animRot by="240000">
                                      <p:cBhvr>
                                        <p:cTn id="49" dur="200" fill="hold">
                                          <p:stCondLst>
                                            <p:cond delay="400"/>
                                          </p:stCondLst>
                                        </p:cTn>
                                        <p:tgtEl>
                                          <p:spTgt spid="7"/>
                                        </p:tgtEl>
                                        <p:attrNameLst>
                                          <p:attrName>r</p:attrName>
                                        </p:attrNameLst>
                                      </p:cBhvr>
                                    </p:animRot>
                                    <p:animRot by="-240000">
                                      <p:cBhvr>
                                        <p:cTn id="50" dur="200" fill="hold">
                                          <p:stCondLst>
                                            <p:cond delay="600"/>
                                          </p:stCondLst>
                                        </p:cTn>
                                        <p:tgtEl>
                                          <p:spTgt spid="7"/>
                                        </p:tgtEl>
                                        <p:attrNameLst>
                                          <p:attrName>r</p:attrName>
                                        </p:attrNameLst>
                                      </p:cBhvr>
                                    </p:animRot>
                                    <p:animRot by="120000">
                                      <p:cBhvr>
                                        <p:cTn id="51" dur="200" fill="hold">
                                          <p:stCondLst>
                                            <p:cond delay="80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Facet">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209</TotalTime>
  <Words>736</Words>
  <Application>Microsoft Office PowerPoint</Application>
  <PresentationFormat>Widescreen</PresentationFormat>
  <Paragraphs>53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Trebuchet MS</vt:lpstr>
      <vt:lpstr>Wingdings</vt:lpstr>
      <vt:lpstr>Wingdings 3</vt:lpstr>
      <vt:lpstr>Facet</vt:lpstr>
      <vt:lpstr>How weather affects people</vt:lpstr>
      <vt:lpstr>What happens to a persons mood?</vt:lpstr>
      <vt:lpstr> What is Seasonal Affective Disorder (SAD)? </vt:lpstr>
      <vt:lpstr>Risk factors of SAD:</vt:lpstr>
      <vt:lpstr>What are the possible causes of SAD?</vt:lpstr>
      <vt:lpstr> SAD during fall/winter:</vt:lpstr>
      <vt:lpstr> During Summer :</vt:lpstr>
      <vt:lpstr>Treatments for SAD:</vt:lpstr>
      <vt:lpstr>What SAD looks like: </vt:lpstr>
      <vt:lpstr>Chart of where SAD hits the most: </vt:lpstr>
      <vt:lpstr>A Seasonal Affective Disorder Documentary in Britain </vt:lpstr>
      <vt:lpstr>Conclusion: </vt:lpstr>
      <vt:lpstr>Work cited:</vt:lpstr>
    </vt:vector>
  </TitlesOfParts>
  <Company>SLCC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weather affects people</dc:title>
  <dc:creator>Emina Mehmedovic #2</dc:creator>
  <cp:lastModifiedBy>Emina Mehmedovic #2</cp:lastModifiedBy>
  <cp:revision>18</cp:revision>
  <dcterms:created xsi:type="dcterms:W3CDTF">2014-11-25T17:49:14Z</dcterms:created>
  <dcterms:modified xsi:type="dcterms:W3CDTF">2014-12-03T21:23:46Z</dcterms:modified>
</cp:coreProperties>
</file>